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8" r:id="rId4"/>
    <p:sldId id="280" r:id="rId5"/>
    <p:sldId id="257" r:id="rId6"/>
    <p:sldId id="258" r:id="rId7"/>
    <p:sldId id="267" r:id="rId8"/>
    <p:sldId id="264" r:id="rId9"/>
    <p:sldId id="259" r:id="rId10"/>
    <p:sldId id="265" r:id="rId11"/>
    <p:sldId id="266" r:id="rId12"/>
    <p:sldId id="270" r:id="rId13"/>
    <p:sldId id="260" r:id="rId14"/>
    <p:sldId id="262" r:id="rId15"/>
    <p:sldId id="276" r:id="rId16"/>
    <p:sldId id="278" r:id="rId17"/>
    <p:sldId id="279" r:id="rId18"/>
    <p:sldId id="277" r:id="rId19"/>
    <p:sldId id="283" r:id="rId20"/>
    <p:sldId id="281" r:id="rId21"/>
    <p:sldId id="271" r:id="rId22"/>
    <p:sldId id="273" r:id="rId23"/>
    <p:sldId id="282" r:id="rId24"/>
    <p:sldId id="263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4869-7E31-46F3-9601-1A1C7DE67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7685"/>
            <a:ext cx="8791575" cy="2387600"/>
          </a:xfrm>
        </p:spPr>
        <p:txBody>
          <a:bodyPr/>
          <a:lstStyle/>
          <a:p>
            <a:r>
              <a:rPr lang="en-US" dirty="0"/>
              <a:t>Custom engine short block assembly The ‘Odin 567’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6B7A5-8417-4E64-A92D-C3AA18579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/>
          <a:lstStyle/>
          <a:p>
            <a:r>
              <a:rPr lang="en-US" dirty="0"/>
              <a:t>The inner circle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A02AF-1267-4EF0-9D37-506A8F4C493A}"/>
              </a:ext>
            </a:extLst>
          </p:cNvPr>
          <p:cNvPicPr/>
          <p:nvPr/>
        </p:nvPicPr>
        <p:blipFill rotWithShape="1">
          <a:blip r:embed="rId2"/>
          <a:srcRect l="23084" t="41025" r="27382" b="10200"/>
          <a:stretch/>
        </p:blipFill>
        <p:spPr bwMode="auto">
          <a:xfrm>
            <a:off x="4794164" y="2939226"/>
            <a:ext cx="6385560" cy="35363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31276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621128-4C9C-48C1-865E-55FF65A2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Connecting Rod</a:t>
            </a:r>
          </a:p>
        </p:txBody>
      </p:sp>
      <p:sp>
        <p:nvSpPr>
          <p:cNvPr id="141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FD0AC-1049-49DF-941D-7865B5BFF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1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7A7BFD-24B9-4E60-B674-A2B41BEE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Connecting Rod cap</a:t>
            </a:r>
          </a:p>
        </p:txBody>
      </p:sp>
      <p:sp>
        <p:nvSpPr>
          <p:cNvPr id="67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110EF9D-15B3-4F44-942F-9710E11D7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6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261184-64D6-4972-AABC-5B7C9761E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121" y="1101726"/>
            <a:ext cx="3156229" cy="7477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Piston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B753B0B-7216-4482-A085-7467B7BF1D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1" t="-1" r="3129" b="-1"/>
          <a:stretch/>
        </p:blipFill>
        <p:spPr>
          <a:xfrm>
            <a:off x="-1" y="-18840"/>
            <a:ext cx="8322780" cy="687683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AED3A1-E768-4E03-A8B9-1EF0F5287661}"/>
              </a:ext>
            </a:extLst>
          </p:cNvPr>
          <p:cNvSpPr txBox="1"/>
          <p:nvPr/>
        </p:nvSpPr>
        <p:spPr>
          <a:xfrm>
            <a:off x="8280119" y="1842642"/>
            <a:ext cx="33165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it does: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the combustion process in the cylinder</a:t>
            </a:r>
          </a:p>
          <a:p>
            <a:r>
              <a:rPr lang="en-US" dirty="0"/>
              <a:t>What we changed: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Stock bore size 4.25in, but can be bored out to 4.5in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Forged 2014-T6 aluminum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Flat top for maximum flame </a:t>
            </a:r>
            <a:r>
              <a:rPr lang="en-US" dirty="0" err="1"/>
              <a:t>propogation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380FDF-D5B7-4ACC-B1F0-755D4174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Pistons and piston pin</a:t>
            </a:r>
          </a:p>
        </p:txBody>
      </p:sp>
      <p:sp>
        <p:nvSpPr>
          <p:cNvPr id="67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16AA831A-D0CE-4C54-A155-0DB1951A7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279E-8D9B-4AE6-AAEB-AC7B4218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A626C2F2-9E6C-479E-9BE9-8E006EE8B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11" t="9019" r="-700" b="4379"/>
          <a:stretch/>
        </p:blipFill>
        <p:spPr>
          <a:xfrm>
            <a:off x="4091219" y="618518"/>
            <a:ext cx="6504454" cy="5939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CAD08-D0FE-4C97-A76B-B22156D77E52}"/>
              </a:ext>
            </a:extLst>
          </p:cNvPr>
          <p:cNvSpPr txBox="1"/>
          <p:nvPr/>
        </p:nvSpPr>
        <p:spPr>
          <a:xfrm>
            <a:off x="1141413" y="1559044"/>
            <a:ext cx="29498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it does: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holds all the components of the engine.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transfers heat from the friction of reciprocating assembly to the atmosphere and engine coolant.</a:t>
            </a:r>
          </a:p>
          <a:p>
            <a:r>
              <a:rPr lang="en-US" dirty="0"/>
              <a:t>What we changed: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present block provides more displacement.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material we have gone with is 2014-T6, because of its high strength/ hardness and lightweight nature compared to stock cast iron.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717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35E3D7-2F57-43EB-BA22-D6305192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785" y="2329728"/>
            <a:ext cx="3156229" cy="10992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Engine block Continued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CD36F-8D1E-4EAB-A59D-B238DA274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345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28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6818F5-2AC3-4B91-AA9D-350BFDDB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785" y="2329728"/>
            <a:ext cx="3156229" cy="10992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Engine block Continued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EEE59-66FC-48A1-8774-8AB20168F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96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9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DA111A8-EBE5-4FB2-AC66-C8A96DF4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785" y="2329728"/>
            <a:ext cx="3156229" cy="10992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Engine block Continued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42D35-F237-42AA-B5AB-1BE312D4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96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69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B90358-9471-47CA-A260-5BF5F6C71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785" y="2329728"/>
            <a:ext cx="3156229" cy="10992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Engine block Continued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343E8-C762-40AC-AC68-A3A9407E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96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53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9059-BB46-48D2-AA1D-DDF505D7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76" y="2149333"/>
            <a:ext cx="2901488" cy="1639886"/>
          </a:xfrm>
        </p:spPr>
        <p:txBody>
          <a:bodyPr>
            <a:noAutofit/>
          </a:bodyPr>
          <a:lstStyle/>
          <a:p>
            <a:r>
              <a:rPr lang="en-US" sz="4400" dirty="0"/>
              <a:t>1-inch main caps</a:t>
            </a:r>
          </a:p>
        </p:txBody>
      </p:sp>
      <p:pic>
        <p:nvPicPr>
          <p:cNvPr id="6" name="Picture Placeholder 5" descr="A screenshot of text&#10;&#10;Description automatically generated">
            <a:extLst>
              <a:ext uri="{FF2B5EF4-FFF2-40B4-BE49-F238E27FC236}">
                <a16:creationId xmlns:a16="http://schemas.microsoft.com/office/drawing/2014/main" id="{8A036407-54E9-4A84-9999-1664640C7D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087" t="-1056" r="16328" b="43"/>
          <a:stretch/>
        </p:blipFill>
        <p:spPr>
          <a:xfrm>
            <a:off x="674254" y="741974"/>
            <a:ext cx="7724888" cy="4846025"/>
          </a:xfrm>
        </p:spPr>
      </p:pic>
    </p:spTree>
    <p:extLst>
      <p:ext uri="{BB962C8B-B14F-4D97-AF65-F5344CB8AC3E}">
        <p14:creationId xmlns:p14="http://schemas.microsoft.com/office/powerpoint/2010/main" val="331759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14794-315E-4348-B185-16501B8A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designed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5D0E-5753-427C-B69C-8ECC367C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05855" cy="3541714"/>
          </a:xfrm>
        </p:spPr>
        <p:txBody>
          <a:bodyPr/>
          <a:lstStyle/>
          <a:p>
            <a:r>
              <a:rPr lang="en-US" dirty="0"/>
              <a:t>Custom engine short block based off the Chevy 454</a:t>
            </a:r>
          </a:p>
          <a:p>
            <a:r>
              <a:rPr lang="en-US" dirty="0"/>
              <a:t>567 Cubic Inches of displacement</a:t>
            </a:r>
          </a:p>
          <a:p>
            <a:r>
              <a:rPr lang="en-US" dirty="0"/>
              <a:t>Estimated 1000 Base Horsepower</a:t>
            </a:r>
          </a:p>
          <a:p>
            <a:r>
              <a:rPr lang="en-US" dirty="0"/>
              <a:t>Estimated 800 Foot Pounds Torque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0CDB4-471D-416E-9D7E-1BA27D2884A1}"/>
              </a:ext>
            </a:extLst>
          </p:cNvPr>
          <p:cNvSpPr txBox="1"/>
          <p:nvPr/>
        </p:nvSpPr>
        <p:spPr>
          <a:xfrm>
            <a:off x="8788892" y="2097088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Animation here</a:t>
            </a:r>
          </a:p>
        </p:txBody>
      </p:sp>
      <p:pic>
        <p:nvPicPr>
          <p:cNvPr id="7" name="engine_animation2">
            <a:hlinkClick r:id="" action="ppaction://media"/>
            <a:extLst>
              <a:ext uri="{FF2B5EF4-FFF2-40B4-BE49-F238E27FC236}">
                <a16:creationId xmlns:a16="http://schemas.microsoft.com/office/drawing/2014/main" id="{9EB22CE9-6BD5-43ED-B6C2-ED94A821E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7267" y="618518"/>
            <a:ext cx="5683250" cy="56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425D-65C4-44A2-84B8-2EBA4408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448" y="2056969"/>
            <a:ext cx="3084946" cy="1639886"/>
          </a:xfrm>
        </p:spPr>
        <p:txBody>
          <a:bodyPr>
            <a:normAutofit/>
          </a:bodyPr>
          <a:lstStyle/>
          <a:p>
            <a:r>
              <a:rPr lang="en-US" sz="4400" dirty="0"/>
              <a:t>2-inch main caps</a:t>
            </a:r>
          </a:p>
        </p:txBody>
      </p:sp>
      <p:pic>
        <p:nvPicPr>
          <p:cNvPr id="6" name="Picture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B13E7B-7193-4402-A69C-4275EFC86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958" t="-1371" r="27634" b="487"/>
          <a:stretch/>
        </p:blipFill>
        <p:spPr>
          <a:xfrm>
            <a:off x="378326" y="877974"/>
            <a:ext cx="7780631" cy="4840182"/>
          </a:xfrm>
        </p:spPr>
      </p:pic>
    </p:spTree>
    <p:extLst>
      <p:ext uri="{BB962C8B-B14F-4D97-AF65-F5344CB8AC3E}">
        <p14:creationId xmlns:p14="http://schemas.microsoft.com/office/powerpoint/2010/main" val="3450260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A629C-4548-4AEC-B900-8D458D045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Finished Assembly</a:t>
            </a:r>
          </a:p>
        </p:txBody>
      </p:sp>
      <p:pic>
        <p:nvPicPr>
          <p:cNvPr id="3" name="engine_animation3">
            <a:hlinkClick r:id="" action="ppaction://media"/>
            <a:extLst>
              <a:ext uri="{FF2B5EF4-FFF2-40B4-BE49-F238E27FC236}">
                <a16:creationId xmlns:a16="http://schemas.microsoft.com/office/drawing/2014/main" id="{422F2BE6-569F-43B5-9403-AB18E25BD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7013" y="618518"/>
            <a:ext cx="4751775" cy="52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B409-F0CA-4054-AB66-09C77992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Machining Processes</a:t>
            </a:r>
          </a:p>
        </p:txBody>
      </p:sp>
    </p:spTree>
    <p:extLst>
      <p:ext uri="{BB962C8B-B14F-4D97-AF65-F5344CB8AC3E}">
        <p14:creationId xmlns:p14="http://schemas.microsoft.com/office/powerpoint/2010/main" val="338896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52053-A493-4C90-8704-0E11709960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19722" r="7109" b="90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18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B884-67C4-42CC-8EB3-CD18C014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did this project</a:t>
            </a:r>
          </a:p>
        </p:txBody>
      </p:sp>
    </p:spTree>
    <p:extLst>
      <p:ext uri="{BB962C8B-B14F-4D97-AF65-F5344CB8AC3E}">
        <p14:creationId xmlns:p14="http://schemas.microsoft.com/office/powerpoint/2010/main" val="1968807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BAF1-97EC-4A62-AEFC-106AD843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F84B8-4C4B-4625-AAA1-617AC068B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04513"/>
            <a:ext cx="9905999" cy="4086688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“ATK High Performance Chevy Gen V 489/496 Short Blocks SP98.” </a:t>
            </a:r>
            <a:r>
              <a:rPr lang="en-US" i="1" dirty="0"/>
              <a:t>Summit Racing Equipment</a:t>
            </a:r>
            <a:r>
              <a:rPr lang="en-US" dirty="0"/>
              <a:t>, www.summitracing.com/parts/hpe-sp98/. </a:t>
            </a:r>
          </a:p>
          <a:p>
            <a:r>
              <a:rPr lang="en-US" dirty="0"/>
              <a:t>“Chevrolet Big-Block Engine.” </a:t>
            </a:r>
            <a:r>
              <a:rPr lang="en-US" i="1" dirty="0"/>
              <a:t>Wikipedia</a:t>
            </a:r>
            <a:r>
              <a:rPr lang="en-US" dirty="0"/>
              <a:t>, Wikimedia Foundation, 6 Nov. 2019, en.wikipedia.org/wiki/</a:t>
            </a:r>
            <a:r>
              <a:rPr lang="en-US" dirty="0" err="1"/>
              <a:t>Chevrolet_big-block_engine</a:t>
            </a:r>
            <a:r>
              <a:rPr lang="en-US" dirty="0"/>
              <a:t>. </a:t>
            </a:r>
          </a:p>
          <a:p>
            <a:r>
              <a:rPr lang="en-US" dirty="0"/>
              <a:t>“Find about Titanium Connecting Rods and Why Are They so Loved by Motorists.” </a:t>
            </a:r>
            <a:r>
              <a:rPr lang="en-US" i="1" dirty="0"/>
              <a:t>Find about Titanium Connecting Rods and Why Are They so Loved by Motorists</a:t>
            </a:r>
            <a:r>
              <a:rPr lang="en-US" dirty="0"/>
              <a:t>, www.titaniumexposed.com/titanium-connecting-rods.html. </a:t>
            </a:r>
          </a:p>
          <a:p>
            <a:r>
              <a:rPr lang="en-US" dirty="0"/>
              <a:t>Motortrend.com. “2017 Dodge Viper Reviews - Research Viper Prices &amp; Specs.” </a:t>
            </a:r>
            <a:r>
              <a:rPr lang="en-US" i="1" dirty="0" err="1"/>
              <a:t>MotorTrend</a:t>
            </a:r>
            <a:r>
              <a:rPr lang="en-US" dirty="0"/>
              <a:t>, Motor Trend, 21 Oct. 2019, www.motortrend.com/cars/dodge/viper/2017/. </a:t>
            </a:r>
          </a:p>
          <a:p>
            <a:r>
              <a:rPr lang="en-US" dirty="0"/>
              <a:t>“SB Chevy 350 Race Prepped Engine Block - 2 Piece Seal, 4 Bolt Main.” </a:t>
            </a:r>
            <a:r>
              <a:rPr lang="en-US" i="1" dirty="0"/>
              <a:t>CNC Motorsports</a:t>
            </a:r>
            <a:r>
              <a:rPr lang="en-US" dirty="0"/>
              <a:t>, www.cnc-motorsports.com/sb-chevy-350-race-prepped-engine-block-2-piece-seal-4-bolt-main.html. </a:t>
            </a:r>
          </a:p>
          <a:p>
            <a:r>
              <a:rPr lang="en-US" dirty="0"/>
              <a:t>“The Chevrolet Big Block V8 Engine.” </a:t>
            </a:r>
            <a:r>
              <a:rPr lang="en-US" i="1" dirty="0"/>
              <a:t>The Novak Guide to The Chevrolet Big Block V8 Engine</a:t>
            </a:r>
            <a:r>
              <a:rPr lang="en-US" dirty="0"/>
              <a:t>, www.novak-adapt.com/knowledge/engines/about/chevy/chevy-big-block-v8/. </a:t>
            </a:r>
          </a:p>
          <a:p>
            <a:r>
              <a:rPr lang="en-US" dirty="0"/>
              <a:t>“Ultimate Guide to Building Chevy-Big Blocks: Cylinder Blocks Instruction: 454 Big Block, Chevy, Building.” </a:t>
            </a:r>
            <a:r>
              <a:rPr lang="en-US" i="1" dirty="0"/>
              <a:t>Pinterest</a:t>
            </a:r>
            <a:r>
              <a:rPr lang="en-US" dirty="0"/>
              <a:t>, www.pinterest.com/pin/689684130414908068/. </a:t>
            </a:r>
          </a:p>
          <a:p>
            <a:r>
              <a:rPr lang="en-US" dirty="0"/>
              <a:t>“What Are the Most Common Metal Fabrication Processes and What Are the Applications?” </a:t>
            </a:r>
            <a:r>
              <a:rPr lang="en-US" i="1" dirty="0"/>
              <a:t>Tuckey</a:t>
            </a:r>
            <a:r>
              <a:rPr lang="en-US" dirty="0"/>
              <a:t>, 31 Oct. 2019, www.tuckey.com/blog/common-metal-fabrication-processes-applications/. </a:t>
            </a:r>
          </a:p>
          <a:p>
            <a:r>
              <a:rPr lang="en-US" dirty="0"/>
              <a:t>Wires, Noria news. “How Car Engines Are Manufactured.” </a:t>
            </a:r>
            <a:r>
              <a:rPr lang="en-US" i="1" dirty="0"/>
              <a:t>Reliable Plant</a:t>
            </a:r>
            <a:r>
              <a:rPr lang="en-US" dirty="0"/>
              <a:t>, Noria Corporation, 15 Jan. 2016, www.reliableplant.com/view/30371/car-engines-manufactured. </a:t>
            </a:r>
          </a:p>
          <a:p>
            <a:r>
              <a:rPr lang="en-US" dirty="0"/>
              <a:t> “2018 Used CNC Machine Price: Average CNC Machine Price.” </a:t>
            </a:r>
            <a:r>
              <a:rPr lang="en-US" i="1" dirty="0" err="1"/>
              <a:t>ManufacturingTomorrow</a:t>
            </a:r>
            <a:r>
              <a:rPr lang="en-US" dirty="0"/>
              <a:t>, www.manufacturingtomorrow.com/article/2018/12/2018-used-cnc-machine-price-average-cnc-machine-price/12676/.</a:t>
            </a:r>
          </a:p>
          <a:p>
            <a:r>
              <a:rPr lang="en-US" dirty="0"/>
              <a:t>LoopNet.com. “2105 Osuna Rd NE, Albuquerque, NM, 87113 - Office Space For Lease.” </a:t>
            </a:r>
            <a:r>
              <a:rPr lang="en-US" i="1" dirty="0"/>
              <a:t>LoopNet</a:t>
            </a:r>
            <a:r>
              <a:rPr lang="en-US" dirty="0"/>
              <a:t>, www.loopnet.com/Listing/2105-Osuna-Rd-NE-Albuquerque-NM/17223786/.</a:t>
            </a:r>
          </a:p>
          <a:p>
            <a:r>
              <a:rPr lang="en-US" dirty="0"/>
              <a:t>Salary.com. “Machine Shop Production Supervisor I Salary.” </a:t>
            </a:r>
            <a:r>
              <a:rPr lang="en-US" i="1" dirty="0"/>
              <a:t>Salary.com</a:t>
            </a:r>
            <a:r>
              <a:rPr lang="en-US" dirty="0"/>
              <a:t>, www.salary.com/research/salary/benchmark/machine-shop-production-supervisor-i-salary.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4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8A8AF-DE83-4801-8069-7730C550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Some background information on big blocks and V8’s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283AB-561E-4BB6-92A1-1650E9C37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First iterations came about after World War II</a:t>
            </a:r>
          </a:p>
          <a:p>
            <a:r>
              <a:rPr lang="en-US" sz="2000" dirty="0"/>
              <a:t>Cars grew bigger and so did the engines</a:t>
            </a:r>
          </a:p>
          <a:p>
            <a:r>
              <a:rPr lang="en-US" sz="2000" dirty="0"/>
              <a:t>Engines kept getting bigger for more power </a:t>
            </a:r>
          </a:p>
          <a:p>
            <a:r>
              <a:rPr lang="en-US" sz="2000" dirty="0"/>
              <a:t>Phased out in the 70’s for smaller, cleaner, less powerful engines</a:t>
            </a:r>
          </a:p>
        </p:txBody>
      </p:sp>
      <p:pic>
        <p:nvPicPr>
          <p:cNvPr id="1026" name="Picture 2" descr="1957 Chevrolet Bel Air">
            <a:extLst>
              <a:ext uri="{FF2B5EF4-FFF2-40B4-BE49-F238E27FC236}">
                <a16:creationId xmlns:a16="http://schemas.microsoft.com/office/drawing/2014/main" id="{E2D3D527-BA1E-4C93-830D-11E8E1765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595492"/>
            <a:ext cx="5456279" cy="364206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75079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EB8E-0137-4363-8F95-6FB826B7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AE3BE-6B50-4275-AD45-8785F7192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for typical commercial use</a:t>
            </a:r>
          </a:p>
          <a:p>
            <a:r>
              <a:rPr lang="en-US" dirty="0"/>
              <a:t>Higher level of performance</a:t>
            </a:r>
          </a:p>
          <a:p>
            <a:r>
              <a:rPr lang="en-US" dirty="0"/>
              <a:t>Use in resto-mods</a:t>
            </a:r>
          </a:p>
          <a:p>
            <a:r>
              <a:rPr lang="en-US" dirty="0"/>
              <a:t>High power vehicles</a:t>
            </a:r>
          </a:p>
        </p:txBody>
      </p:sp>
      <p:pic>
        <p:nvPicPr>
          <p:cNvPr id="5" name="Picture 4" descr="A car parked inside a building&#10;&#10;Description automatically generated">
            <a:extLst>
              <a:ext uri="{FF2B5EF4-FFF2-40B4-BE49-F238E27FC236}">
                <a16:creationId xmlns:a16="http://schemas.microsoft.com/office/drawing/2014/main" id="{267BC201-DB48-46D3-8E63-5A618BEC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974" y="1066799"/>
            <a:ext cx="5357015" cy="401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18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740B-922E-441F-8CEA-4D42B8F7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and drawings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E0ADB-DC1C-403E-BEDE-546E05D31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1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0" name="Rectangle 339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1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EC761F-68BD-412F-8601-332519D8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0" y="14288"/>
            <a:ext cx="3156229" cy="6223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/>
              <a:t>Crankshaft</a:t>
            </a:r>
          </a:p>
        </p:txBody>
      </p:sp>
      <p:pic>
        <p:nvPicPr>
          <p:cNvPr id="10" name="Picture 9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DFF45BB8-529A-4CA2-A5DF-9573EBC89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10" t="1" r="27442" b="1"/>
          <a:stretch/>
        </p:blipFill>
        <p:spPr>
          <a:xfrm>
            <a:off x="-28885" y="-19040"/>
            <a:ext cx="5896286" cy="6877040"/>
          </a:xfrm>
          <a:prstGeom prst="rect">
            <a:avLst/>
          </a:prstGeom>
        </p:spPr>
      </p:pic>
      <p:grpSp>
        <p:nvGrpSpPr>
          <p:cNvPr id="343" name="Group 342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344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5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6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7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8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9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0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3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5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8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361A54-EB40-4032-A680-A1DD9B9D6993}"/>
              </a:ext>
            </a:extLst>
          </p:cNvPr>
          <p:cNvSpPr txBox="1"/>
          <p:nvPr/>
        </p:nvSpPr>
        <p:spPr>
          <a:xfrm>
            <a:off x="6000748" y="636589"/>
            <a:ext cx="5330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it does: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Turns linear motion of pistons into rotary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Responsible for engine firing order, stroke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Rotary motion of the crankshaft is then transferred to the transmission which puts the power to the wheels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C84947-765F-43EA-B978-F0B7680641D2}"/>
              </a:ext>
            </a:extLst>
          </p:cNvPr>
          <p:cNvSpPr txBox="1"/>
          <p:nvPr/>
        </p:nvSpPr>
        <p:spPr>
          <a:xfrm>
            <a:off x="6096000" y="2447925"/>
            <a:ext cx="51577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Changed: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improved counterweight design to improve balance and reduce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Longer stroke for more displacement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Forged from 4340 Steel for higher durability and strength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0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878B09-F471-47A3-8B9D-9A550FD8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103" y="1190919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Crankshaft Continued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F45EF7E-3D36-4D91-A4A6-809F98660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1" t="-1" r="4516" b="-1"/>
          <a:stretch/>
        </p:blipFill>
        <p:spPr>
          <a:xfrm>
            <a:off x="-6422" y="-19040"/>
            <a:ext cx="8073544" cy="687704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63278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69" name="Rectangle 268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0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3CDAB9-526F-43A9-99EF-3D37ADA1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673" y="1093788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Crankshaft Continued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722A853-4328-4FB3-8467-52F72E58BE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" t="-1" r="4264" b="-1"/>
          <a:stretch/>
        </p:blipFill>
        <p:spPr>
          <a:xfrm>
            <a:off x="3442" y="-19040"/>
            <a:ext cx="8052635" cy="6877040"/>
          </a:xfrm>
          <a:prstGeom prst="rect">
            <a:avLst/>
          </a:prstGeom>
        </p:spPr>
      </p:pic>
      <p:grpSp>
        <p:nvGrpSpPr>
          <p:cNvPr id="272" name="Group 271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73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4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7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2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29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46605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759B-5086-4ACF-A22F-97EE1E9F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Rod Assembly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9666CCE-6FCB-4909-BBAA-A6133F2AE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12393" r="19029" b="19695"/>
          <a:stretch/>
        </p:blipFill>
        <p:spPr>
          <a:xfrm>
            <a:off x="745446" y="2097088"/>
            <a:ext cx="6871595" cy="4252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49307-9B7F-4AA8-BEAC-673520617543}"/>
              </a:ext>
            </a:extLst>
          </p:cNvPr>
          <p:cNvSpPr txBox="1"/>
          <p:nvPr/>
        </p:nvSpPr>
        <p:spPr>
          <a:xfrm>
            <a:off x="8020050" y="2127790"/>
            <a:ext cx="34265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it does: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Connects the piston to the crankshaft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Rotates freely at both ends to account for the rotational movement of crankshaft</a:t>
            </a:r>
          </a:p>
          <a:p>
            <a:r>
              <a:rPr lang="en-US" dirty="0"/>
              <a:t>What we changed: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Forged from titanium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shape (width and length)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Aerospace grade bolts</a:t>
            </a:r>
          </a:p>
        </p:txBody>
      </p:sp>
    </p:spTree>
    <p:extLst>
      <p:ext uri="{BB962C8B-B14F-4D97-AF65-F5344CB8AC3E}">
        <p14:creationId xmlns:p14="http://schemas.microsoft.com/office/powerpoint/2010/main" val="3668340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748</Words>
  <Application>Microsoft Macintosh PowerPoint</Application>
  <PresentationFormat>Widescreen</PresentationFormat>
  <Paragraphs>77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Tw Cen MT</vt:lpstr>
      <vt:lpstr>Circuit</vt:lpstr>
      <vt:lpstr>Custom engine short block assembly The ‘Odin 567’</vt:lpstr>
      <vt:lpstr>What we designed</vt:lpstr>
      <vt:lpstr>Some background information on big blocks and V8’s</vt:lpstr>
      <vt:lpstr>Practicality</vt:lpstr>
      <vt:lpstr>Parts and drawings</vt:lpstr>
      <vt:lpstr>Crankshaft</vt:lpstr>
      <vt:lpstr>Crankshaft Continued</vt:lpstr>
      <vt:lpstr>Crankshaft Continued</vt:lpstr>
      <vt:lpstr>Connecting Rod Assembly</vt:lpstr>
      <vt:lpstr>Connecting Rod</vt:lpstr>
      <vt:lpstr>Connecting Rod cap</vt:lpstr>
      <vt:lpstr>Piston</vt:lpstr>
      <vt:lpstr>Pistons and piston pin</vt:lpstr>
      <vt:lpstr>Block</vt:lpstr>
      <vt:lpstr>Engine block Continued</vt:lpstr>
      <vt:lpstr>Engine block Continued</vt:lpstr>
      <vt:lpstr>Engine block Continued</vt:lpstr>
      <vt:lpstr>Engine block Continued</vt:lpstr>
      <vt:lpstr>1-inch main caps</vt:lpstr>
      <vt:lpstr>2-inch main caps</vt:lpstr>
      <vt:lpstr>Finished Assembly</vt:lpstr>
      <vt:lpstr>Machining Processes</vt:lpstr>
      <vt:lpstr>PowerPoint Presentation</vt:lpstr>
      <vt:lpstr>Why we did this project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engine short block assembly The ‘Odin 567’</dc:title>
  <dc:creator>Erik Morton</dc:creator>
  <cp:lastModifiedBy>Bishwanath Bastola</cp:lastModifiedBy>
  <cp:revision>19</cp:revision>
  <dcterms:created xsi:type="dcterms:W3CDTF">2019-11-29T19:33:59Z</dcterms:created>
  <dcterms:modified xsi:type="dcterms:W3CDTF">2021-12-14T06:10:30Z</dcterms:modified>
</cp:coreProperties>
</file>